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1" r:id="rId14"/>
    <p:sldId id="273" r:id="rId15"/>
    <p:sldId id="275" r:id="rId16"/>
    <p:sldId id="277"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aximized" horzBarState="maximized">
    <p:restoredLeft sz="65441" autoAdjust="0"/>
    <p:restoredTop sz="86441" autoAdjust="0"/>
  </p:normalViewPr>
  <p:slideViewPr>
    <p:cSldViewPr>
      <p:cViewPr varScale="1">
        <p:scale>
          <a:sx n="86" d="100"/>
          <a:sy n="86" d="100"/>
        </p:scale>
        <p:origin x="-1542" y="-78"/>
      </p:cViewPr>
      <p:guideLst>
        <p:guide orient="horz" pos="2160"/>
        <p:guide pos="2880"/>
      </p:guideLst>
    </p:cSldViewPr>
  </p:slideViewPr>
  <p:outlineViewPr>
    <p:cViewPr>
      <p:scale>
        <a:sx n="33" d="100"/>
        <a:sy n="33" d="100"/>
      </p:scale>
      <p:origin x="78" y="43174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15/01/1436</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15/01/1436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15/01/1436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0" y="914400"/>
            <a:ext cx="9039225" cy="5943600"/>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914400"/>
            <a:ext cx="4443413"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95813" y="914400"/>
            <a:ext cx="4443412" cy="59436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15/01/1436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15/01/1436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15/01/1436</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15/01/1436</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pPr/>
              <a:t>15/01/1436</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pPr/>
              <a:t>15/01/1436</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15/01/1436</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15/01/1436</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pPr/>
              <a:t>15/01/1436</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pPr/>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428604"/>
            <a:ext cx="7772400" cy="714380"/>
          </a:xfrm>
        </p:spPr>
        <p:txBody>
          <a:bodyPr>
            <a:normAutofit fontScale="90000"/>
          </a:bodyPr>
          <a:lstStyle/>
          <a:p>
            <a:r>
              <a:rPr lang="en-US" dirty="0" smtClean="0"/>
              <a:t>Urinary System</a:t>
            </a:r>
            <a:endParaRPr lang="ar-SA" dirty="0"/>
          </a:p>
        </p:txBody>
      </p:sp>
      <p:sp>
        <p:nvSpPr>
          <p:cNvPr id="3" name="عنوان فرعي 2"/>
          <p:cNvSpPr>
            <a:spLocks noGrp="1"/>
          </p:cNvSpPr>
          <p:nvPr>
            <p:ph type="subTitle" idx="1"/>
          </p:nvPr>
        </p:nvSpPr>
        <p:spPr>
          <a:xfrm>
            <a:off x="357158" y="1214422"/>
            <a:ext cx="8572560" cy="5286412"/>
          </a:xfrm>
        </p:spPr>
        <p:txBody>
          <a:bodyPr/>
          <a:lstStyle/>
          <a:p>
            <a:pPr algn="l"/>
            <a:endParaRPr lang="en-US" dirty="0" smtClean="0"/>
          </a:p>
          <a:p>
            <a:pPr algn="l"/>
            <a:r>
              <a:rPr lang="en-US" dirty="0" smtClean="0"/>
              <a:t>Is composed of :</a:t>
            </a:r>
          </a:p>
          <a:p>
            <a:pPr algn="just"/>
            <a:r>
              <a:rPr lang="en-US" dirty="0" smtClean="0"/>
              <a:t>A. Kidney- paired organs that form the urine.                         </a:t>
            </a:r>
          </a:p>
          <a:p>
            <a:pPr algn="just" rtl="0"/>
            <a:r>
              <a:rPr lang="en-US" dirty="0" smtClean="0"/>
              <a:t>B. Ureters- carry urine to bladder, one from each  kidney.</a:t>
            </a:r>
          </a:p>
          <a:p>
            <a:pPr algn="just"/>
            <a:r>
              <a:rPr lang="en-US" dirty="0" smtClean="0"/>
              <a:t>C. Bladder- site where urine is collected and stored until urination.                                                                            </a:t>
            </a:r>
          </a:p>
          <a:p>
            <a:pPr algn="just" rtl="0"/>
            <a:r>
              <a:rPr lang="en-US" dirty="0" smtClean="0"/>
              <a:t>D. Urethra. Carries urine from bladder to external environment.                                                                       </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V="1">
            <a:off x="457200" y="0"/>
            <a:ext cx="8229600" cy="142852"/>
          </a:xfrm>
        </p:spPr>
        <p:txBody>
          <a:bodyPr>
            <a:normAutofit fontScale="90000"/>
          </a:bodyPr>
          <a:lstStyle/>
          <a:p>
            <a:pPr algn="l"/>
            <a:endParaRPr lang="ar-SA" dirty="0"/>
          </a:p>
        </p:txBody>
      </p:sp>
      <p:sp>
        <p:nvSpPr>
          <p:cNvPr id="3" name="عنصر نائب للمحتوى 2"/>
          <p:cNvSpPr>
            <a:spLocks noGrp="1"/>
          </p:cNvSpPr>
          <p:nvPr>
            <p:ph idx="1"/>
          </p:nvPr>
        </p:nvSpPr>
        <p:spPr>
          <a:xfrm>
            <a:off x="214282" y="285728"/>
            <a:ext cx="8715436" cy="6357982"/>
          </a:xfrm>
        </p:spPr>
        <p:txBody>
          <a:bodyPr>
            <a:normAutofit fontScale="92500"/>
          </a:bodyPr>
          <a:lstStyle/>
          <a:p>
            <a:pPr algn="just">
              <a:buNone/>
            </a:pPr>
            <a:r>
              <a:rPr lang="en-US" dirty="0" smtClean="0"/>
              <a:t>-</a:t>
            </a:r>
            <a:r>
              <a:rPr lang="en-US" sz="2800" dirty="0" smtClean="0"/>
              <a:t>The lateral surface of cells contains folds 9 they are flattened processes, joined with processes of adjacent cells. these epithelial cells are adapted for fluid and ion exchange.                                                                                   </a:t>
            </a:r>
          </a:p>
          <a:p>
            <a:pPr algn="l">
              <a:buNone/>
            </a:pPr>
            <a:r>
              <a:rPr lang="en-US" dirty="0" smtClean="0"/>
              <a:t>_Distal convoluted tubules:</a:t>
            </a:r>
          </a:p>
          <a:p>
            <a:pPr algn="l">
              <a:buNone/>
            </a:pPr>
            <a:r>
              <a:rPr lang="en-US" dirty="0" smtClean="0"/>
              <a:t>-</a:t>
            </a:r>
            <a:r>
              <a:rPr lang="en-US" sz="2800" dirty="0" smtClean="0"/>
              <a:t>The last part of nephron, are found in cortex.</a:t>
            </a:r>
          </a:p>
          <a:p>
            <a:pPr algn="l">
              <a:buNone/>
            </a:pPr>
            <a:r>
              <a:rPr lang="en-US" sz="2800" dirty="0" smtClean="0"/>
              <a:t>-They are lined by low cuboidal epithelial cells.</a:t>
            </a:r>
          </a:p>
          <a:p>
            <a:pPr algn="l">
              <a:buNone/>
            </a:pPr>
            <a:r>
              <a:rPr lang="en-US" sz="2800" dirty="0" smtClean="0"/>
              <a:t>-There is no brush border, but occasionally one long cilium project in to the lumen.</a:t>
            </a:r>
          </a:p>
          <a:p>
            <a:pPr algn="l">
              <a:buNone/>
            </a:pPr>
            <a:r>
              <a:rPr lang="en-US" sz="2800" dirty="0" smtClean="0"/>
              <a:t>-Have large lumen because the epithelium is lower and the cells narrow there are more nuclei than in cross section of proximal segment.</a:t>
            </a:r>
          </a:p>
          <a:p>
            <a:pPr algn="l">
              <a:buNone/>
            </a:pPr>
            <a:r>
              <a:rPr lang="en-US" sz="2800" dirty="0" smtClean="0"/>
              <a:t>-Less acidophilic than p.c.t, the cells are adapted for fluid and ion exchange</a:t>
            </a:r>
            <a:endParaRPr lang="ar-S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229600" cy="642942"/>
          </a:xfrm>
        </p:spPr>
        <p:txBody>
          <a:bodyPr>
            <a:normAutofit fontScale="90000"/>
          </a:bodyPr>
          <a:lstStyle/>
          <a:p>
            <a:pPr algn="l"/>
            <a:r>
              <a:rPr lang="en-US" dirty="0" smtClean="0"/>
              <a:t>_Loops of henle</a:t>
            </a:r>
            <a:endParaRPr lang="ar-SA" dirty="0"/>
          </a:p>
        </p:txBody>
      </p:sp>
      <p:sp>
        <p:nvSpPr>
          <p:cNvPr id="3" name="عنصر نائب للمحتوى 2"/>
          <p:cNvSpPr>
            <a:spLocks noGrp="1"/>
          </p:cNvSpPr>
          <p:nvPr>
            <p:ph idx="1"/>
          </p:nvPr>
        </p:nvSpPr>
        <p:spPr>
          <a:xfrm>
            <a:off x="214282" y="1357298"/>
            <a:ext cx="8715436" cy="5286412"/>
          </a:xfrm>
        </p:spPr>
        <p:txBody>
          <a:bodyPr>
            <a:normAutofit/>
          </a:bodyPr>
          <a:lstStyle/>
          <a:p>
            <a:pPr algn="just">
              <a:buNone/>
            </a:pPr>
            <a:r>
              <a:rPr lang="en-US" sz="2800" dirty="0" smtClean="0"/>
              <a:t>U shaped structure, composed of thin and thick segments:</a:t>
            </a:r>
          </a:p>
          <a:p>
            <a:pPr algn="just" rtl="0">
              <a:buNone/>
            </a:pPr>
            <a:r>
              <a:rPr lang="en-US" sz="2800" dirty="0" smtClean="0"/>
              <a:t>_Thin segment : consist of descending and ascending limb of henles loop, is lined by simple squamous epithelium  about (3-50) cells are seen, they resemble the capillary   </a:t>
            </a:r>
            <a:r>
              <a:rPr lang="ar-IQ" sz="2800" dirty="0" smtClean="0"/>
              <a:t> </a:t>
            </a:r>
            <a:r>
              <a:rPr lang="en-US" sz="2800" dirty="0" smtClean="0"/>
              <a:t>except, their nuclei protrude more in to the lumen, the  surface of cells has a few short microvilli.</a:t>
            </a:r>
          </a:p>
          <a:p>
            <a:pPr algn="just">
              <a:buNone/>
            </a:pPr>
            <a:r>
              <a:rPr lang="en-US" sz="2800" dirty="0" smtClean="0"/>
              <a:t>_Thick segment : consist of ascending limb of H. l,  is lined by simple cuboidal epithelium, the cytoplasm is faintly stained, they similar to distal convoluted tubules, the loops maintain the osmotic gradient in renal parenchyma.                                                                 </a:t>
            </a:r>
            <a:endParaRPr lang="ar-SA"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smtClean="0"/>
              <a:t>Kidney - Internal Gross Anatomy</a:t>
            </a:r>
          </a:p>
        </p:txBody>
      </p:sp>
      <p:pic>
        <p:nvPicPr>
          <p:cNvPr id="9219" name="Picture 3" descr="Kidney structure 1"/>
          <p:cNvPicPr>
            <a:picLocks noGrp="1" noChangeAspect="1" noChangeArrowheads="1"/>
          </p:cNvPicPr>
          <p:nvPr>
            <p:ph type="dgm" idx="1"/>
          </p:nvPr>
        </p:nvPicPr>
        <p:blipFill>
          <a:blip r:embed="rId2"/>
          <a:srcRect/>
          <a:stretch>
            <a:fillRect/>
          </a:stretch>
        </p:blipFill>
        <p:spPr>
          <a:xfrm>
            <a:off x="700088" y="820738"/>
            <a:ext cx="7758112" cy="6037262"/>
          </a:xfrm>
        </p:spPr>
      </p:pic>
      <p:sp>
        <p:nvSpPr>
          <p:cNvPr id="9220" name="Text Box 4"/>
          <p:cNvSpPr txBox="1">
            <a:spLocks noChangeArrowheads="1"/>
          </p:cNvSpPr>
          <p:nvPr/>
        </p:nvSpPr>
        <p:spPr bwMode="auto">
          <a:xfrm>
            <a:off x="0" y="6019800"/>
            <a:ext cx="3205163" cy="701675"/>
          </a:xfrm>
          <a:prstGeom prst="rect">
            <a:avLst/>
          </a:prstGeom>
          <a:noFill/>
          <a:ln w="38100">
            <a:noFill/>
            <a:miter lim="800000"/>
            <a:headEnd/>
            <a:tailEnd/>
          </a:ln>
        </p:spPr>
        <p:txBody>
          <a:bodyPr>
            <a:spAutoFit/>
          </a:bodyPr>
          <a:lstStyle/>
          <a:p>
            <a:pPr algn="ctr">
              <a:spcBef>
                <a:spcPct val="0"/>
              </a:spcBef>
              <a:buFontTx/>
              <a:buNone/>
            </a:pPr>
            <a:r>
              <a:rPr kumimoji="0" lang="en-US"/>
              <a:t>Know these terms for lecture and lab exams!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1D489E2C-4F4C-46BB-8375-C11279270C94}" type="slidenum">
              <a:rPr lang="en-US"/>
              <a:pPr/>
              <a:t>13</a:t>
            </a:fld>
            <a:endParaRPr lang="en-US"/>
          </a:p>
        </p:txBody>
      </p:sp>
      <p:sp>
        <p:nvSpPr>
          <p:cNvPr id="121858" name="Rectangle 2"/>
          <p:cNvSpPr>
            <a:spLocks noGrp="1" noChangeArrowheads="1"/>
          </p:cNvSpPr>
          <p:nvPr>
            <p:ph type="title"/>
          </p:nvPr>
        </p:nvSpPr>
        <p:spPr/>
        <p:txBody>
          <a:bodyPr/>
          <a:lstStyle/>
          <a:p>
            <a:r>
              <a:rPr lang="en-US"/>
              <a:t>Histology </a:t>
            </a:r>
          </a:p>
        </p:txBody>
      </p:sp>
      <p:sp>
        <p:nvSpPr>
          <p:cNvPr id="121859" name="Rectangle 3"/>
          <p:cNvSpPr>
            <a:spLocks noGrp="1" noChangeArrowheads="1"/>
          </p:cNvSpPr>
          <p:nvPr>
            <p:ph type="body" idx="1"/>
          </p:nvPr>
        </p:nvSpPr>
        <p:spPr/>
        <p:txBody>
          <a:bodyPr/>
          <a:lstStyle/>
          <a:p>
            <a:endParaRPr lang="ar-SA"/>
          </a:p>
        </p:txBody>
      </p:sp>
      <p:pic>
        <p:nvPicPr>
          <p:cNvPr id="121860" name="Picture 4" descr="23-07_RenlCortxPhoto_1"/>
          <p:cNvPicPr>
            <a:picLocks noChangeAspect="1" noChangeArrowheads="1"/>
          </p:cNvPicPr>
          <p:nvPr/>
        </p:nvPicPr>
        <p:blipFill>
          <a:blip r:embed="rId2"/>
          <a:srcRect l="9091" t="22353" r="14546" b="10588"/>
          <a:stretch>
            <a:fillRect/>
          </a:stretch>
        </p:blipFill>
        <p:spPr bwMode="auto">
          <a:xfrm>
            <a:off x="214282" y="285728"/>
            <a:ext cx="8786874" cy="651671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Kidney structure 3"/>
          <p:cNvPicPr>
            <a:picLocks noGrp="1" noChangeAspect="1" noChangeArrowheads="1"/>
          </p:cNvPicPr>
          <p:nvPr>
            <p:ph type="clipArt" sz="half" idx="2"/>
          </p:nvPr>
        </p:nvPicPr>
        <p:blipFill>
          <a:blip r:embed="rId2"/>
          <a:srcRect/>
          <a:stretch>
            <a:fillRect/>
          </a:stretch>
        </p:blipFill>
        <p:spPr>
          <a:xfrm>
            <a:off x="3398838" y="838200"/>
            <a:ext cx="5745162" cy="6019800"/>
          </a:xfrm>
        </p:spPr>
      </p:pic>
      <p:sp>
        <p:nvSpPr>
          <p:cNvPr id="12291" name="Rectangle 3"/>
          <p:cNvSpPr>
            <a:spLocks noGrp="1" noChangeArrowheads="1"/>
          </p:cNvSpPr>
          <p:nvPr>
            <p:ph type="title"/>
          </p:nvPr>
        </p:nvSpPr>
        <p:spPr/>
        <p:txBody>
          <a:bodyPr>
            <a:normAutofit fontScale="90000"/>
          </a:bodyPr>
          <a:lstStyle/>
          <a:p>
            <a:r>
              <a:rPr lang="en-US" smtClean="0"/>
              <a:t>Kidney - Internal Micro Anatomy</a:t>
            </a:r>
          </a:p>
        </p:txBody>
      </p:sp>
      <p:sp>
        <p:nvSpPr>
          <p:cNvPr id="12292" name="Rectangle 4"/>
          <p:cNvSpPr>
            <a:spLocks noGrp="1" noChangeArrowheads="1"/>
          </p:cNvSpPr>
          <p:nvPr>
            <p:ph type="body" sz="half" idx="1"/>
          </p:nvPr>
        </p:nvSpPr>
        <p:spPr>
          <a:xfrm>
            <a:off x="0" y="914400"/>
            <a:ext cx="2895600" cy="5943600"/>
          </a:xfrm>
        </p:spPr>
        <p:txBody>
          <a:bodyPr/>
          <a:lstStyle/>
          <a:p>
            <a:r>
              <a:rPr lang="en-US" sz="2400" smtClean="0"/>
              <a:t>~A million  nephrons are located in the cortex </a:t>
            </a:r>
          </a:p>
          <a:p>
            <a:r>
              <a:rPr lang="en-US" sz="2400" smtClean="0"/>
              <a:t>The filtrate is carried by the collecting duct system through the medulla</a:t>
            </a:r>
          </a:p>
          <a:p>
            <a:r>
              <a:rPr lang="en-US" sz="2400" smtClean="0"/>
              <a:t>The urine is collected at the papillae into the minor and major calyxes</a:t>
            </a:r>
          </a:p>
        </p:txBody>
      </p:sp>
      <p:sp>
        <p:nvSpPr>
          <p:cNvPr id="12293" name="Text Box 5"/>
          <p:cNvSpPr txBox="1">
            <a:spLocks noChangeArrowheads="1"/>
          </p:cNvSpPr>
          <p:nvPr/>
        </p:nvSpPr>
        <p:spPr bwMode="auto">
          <a:xfrm>
            <a:off x="2971800" y="1066800"/>
            <a:ext cx="1330325" cy="457200"/>
          </a:xfrm>
          <a:prstGeom prst="rect">
            <a:avLst/>
          </a:prstGeom>
          <a:noFill/>
          <a:ln w="9525">
            <a:noFill/>
            <a:miter lim="800000"/>
            <a:headEnd/>
            <a:tailEnd/>
          </a:ln>
        </p:spPr>
        <p:txBody>
          <a:bodyPr wrap="none">
            <a:spAutoFit/>
          </a:bodyPr>
          <a:lstStyle/>
          <a:p>
            <a:pPr>
              <a:spcBef>
                <a:spcPct val="0"/>
              </a:spcBef>
              <a:buFontTx/>
              <a:buNone/>
            </a:pPr>
            <a:r>
              <a:rPr kumimoji="0" lang="en-US" sz="2400" b="0">
                <a:latin typeface="Tahoma" pitchFamily="34" charset="0"/>
              </a:rPr>
              <a:t>Nephron</a:t>
            </a:r>
            <a:endParaRPr kumimoji="0" lang="en-US" sz="2400" b="0">
              <a:latin typeface="Times New Roman" pitchFamily="18" charset="0"/>
            </a:endParaRPr>
          </a:p>
        </p:txBody>
      </p:sp>
      <p:sp>
        <p:nvSpPr>
          <p:cNvPr id="12294" name="Text Box 6"/>
          <p:cNvSpPr txBox="1">
            <a:spLocks noChangeArrowheads="1"/>
          </p:cNvSpPr>
          <p:nvPr/>
        </p:nvSpPr>
        <p:spPr bwMode="auto">
          <a:xfrm>
            <a:off x="4724400" y="2819400"/>
            <a:ext cx="1211263" cy="457200"/>
          </a:xfrm>
          <a:prstGeom prst="rect">
            <a:avLst/>
          </a:prstGeom>
          <a:solidFill>
            <a:srgbClr val="FFFFFF"/>
          </a:solidFill>
          <a:ln w="9525">
            <a:noFill/>
            <a:miter lim="800000"/>
            <a:headEnd/>
            <a:tailEnd/>
          </a:ln>
        </p:spPr>
        <p:txBody>
          <a:bodyPr>
            <a:spAutoFit/>
          </a:bodyPr>
          <a:lstStyle/>
          <a:p>
            <a:pPr>
              <a:spcBef>
                <a:spcPct val="0"/>
              </a:spcBef>
              <a:buFontTx/>
              <a:buNone/>
            </a:pPr>
            <a:r>
              <a:rPr kumimoji="0" lang="en-US" sz="2400" b="0">
                <a:latin typeface="Tahoma" pitchFamily="34" charset="0"/>
              </a:rPr>
              <a:t>Papilla</a:t>
            </a:r>
            <a:endParaRPr kumimoji="0" lang="en-US" sz="2400" b="0">
              <a:latin typeface="Times New Roman" pitchFamily="18" charset="0"/>
            </a:endParaRPr>
          </a:p>
        </p:txBody>
      </p:sp>
      <p:sp>
        <p:nvSpPr>
          <p:cNvPr id="12295" name="Text Box 7"/>
          <p:cNvSpPr txBox="1">
            <a:spLocks noChangeArrowheads="1"/>
          </p:cNvSpPr>
          <p:nvPr/>
        </p:nvSpPr>
        <p:spPr bwMode="auto">
          <a:xfrm>
            <a:off x="4876800" y="3352800"/>
            <a:ext cx="1066800" cy="822325"/>
          </a:xfrm>
          <a:prstGeom prst="rect">
            <a:avLst/>
          </a:prstGeom>
          <a:solidFill>
            <a:srgbClr val="FFFFFF"/>
          </a:solidFill>
          <a:ln w="9525">
            <a:noFill/>
            <a:miter lim="800000"/>
            <a:headEnd/>
            <a:tailEnd/>
          </a:ln>
        </p:spPr>
        <p:txBody>
          <a:bodyPr>
            <a:spAutoFit/>
          </a:bodyPr>
          <a:lstStyle/>
          <a:p>
            <a:pPr>
              <a:spcBef>
                <a:spcPct val="0"/>
              </a:spcBef>
              <a:buFontTx/>
              <a:buNone/>
            </a:pPr>
            <a:r>
              <a:rPr kumimoji="0" lang="en-US" sz="2400" b="0">
                <a:latin typeface="Tahoma" pitchFamily="34" charset="0"/>
              </a:rPr>
              <a:t>Minor Calyx</a:t>
            </a:r>
            <a:endParaRPr kumimoji="0" lang="en-US" sz="2400" b="0">
              <a:latin typeface="Times New Roman" pitchFamily="18" charset="0"/>
            </a:endParaRPr>
          </a:p>
        </p:txBody>
      </p:sp>
      <p:sp>
        <p:nvSpPr>
          <p:cNvPr id="12296" name="AutoShape 8"/>
          <p:cNvSpPr>
            <a:spLocks noChangeArrowheads="1"/>
          </p:cNvSpPr>
          <p:nvPr/>
        </p:nvSpPr>
        <p:spPr bwMode="auto">
          <a:xfrm rot="-368249">
            <a:off x="5867400" y="2895600"/>
            <a:ext cx="976313" cy="304800"/>
          </a:xfrm>
          <a:prstGeom prst="rightArrow">
            <a:avLst>
              <a:gd name="adj1" fmla="val 50000"/>
              <a:gd name="adj2" fmla="val 80078"/>
            </a:avLst>
          </a:prstGeom>
          <a:solidFill>
            <a:schemeClr val="accent1"/>
          </a:solidFill>
          <a:ln w="38100">
            <a:solidFill>
              <a:schemeClr val="tx1"/>
            </a:solidFill>
            <a:miter lim="800000"/>
            <a:headEnd/>
            <a:tailEnd/>
          </a:ln>
        </p:spPr>
        <p:txBody>
          <a:bodyPr wrap="none" anchor="ctr"/>
          <a:lstStyle/>
          <a:p>
            <a:endParaRPr lang="ar-SA"/>
          </a:p>
        </p:txBody>
      </p:sp>
      <p:sp>
        <p:nvSpPr>
          <p:cNvPr id="12297" name="AutoShape 9"/>
          <p:cNvSpPr>
            <a:spLocks noChangeArrowheads="1"/>
          </p:cNvSpPr>
          <p:nvPr/>
        </p:nvSpPr>
        <p:spPr bwMode="auto">
          <a:xfrm rot="-1643279">
            <a:off x="5715000" y="3429000"/>
            <a:ext cx="1219200" cy="304800"/>
          </a:xfrm>
          <a:prstGeom prst="rightArrow">
            <a:avLst>
              <a:gd name="adj1" fmla="val 50000"/>
              <a:gd name="adj2" fmla="val 100000"/>
            </a:avLst>
          </a:prstGeom>
          <a:solidFill>
            <a:schemeClr val="accent1"/>
          </a:solidFill>
          <a:ln w="38100">
            <a:solidFill>
              <a:schemeClr val="tx1"/>
            </a:solidFill>
            <a:miter lim="800000"/>
            <a:headEnd/>
            <a:tailEnd/>
          </a:ln>
        </p:spPr>
        <p:txBody>
          <a:bodyPr wrap="none" anchor="ctr"/>
          <a:lstStyle/>
          <a:p>
            <a:endParaRPr lang="ar-S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nephron"/>
          <p:cNvPicPr>
            <a:picLocks noGrp="1" noChangeAspect="1" noChangeArrowheads="1"/>
          </p:cNvPicPr>
          <p:nvPr>
            <p:ph type="clipArt" sz="half" idx="2"/>
          </p:nvPr>
        </p:nvPicPr>
        <p:blipFill>
          <a:blip r:embed="rId2"/>
          <a:srcRect/>
          <a:stretch>
            <a:fillRect/>
          </a:stretch>
        </p:blipFill>
        <p:spPr>
          <a:xfrm>
            <a:off x="3727450" y="533400"/>
            <a:ext cx="5416550" cy="6324600"/>
          </a:xfrm>
        </p:spPr>
      </p:pic>
      <p:sp>
        <p:nvSpPr>
          <p:cNvPr id="13315" name="Rectangle 3"/>
          <p:cNvSpPr>
            <a:spLocks noGrp="1" noChangeArrowheads="1"/>
          </p:cNvSpPr>
          <p:nvPr>
            <p:ph type="title"/>
          </p:nvPr>
        </p:nvSpPr>
        <p:spPr/>
        <p:txBody>
          <a:bodyPr>
            <a:normAutofit fontScale="90000"/>
          </a:bodyPr>
          <a:lstStyle/>
          <a:p>
            <a:r>
              <a:rPr lang="en-US" smtClean="0"/>
              <a:t>Nephron</a:t>
            </a:r>
          </a:p>
        </p:txBody>
      </p:sp>
      <p:sp>
        <p:nvSpPr>
          <p:cNvPr id="13316" name="Rectangle 4"/>
          <p:cNvSpPr>
            <a:spLocks noGrp="1" noChangeArrowheads="1"/>
          </p:cNvSpPr>
          <p:nvPr>
            <p:ph type="body" sz="half" idx="1"/>
          </p:nvPr>
        </p:nvSpPr>
        <p:spPr>
          <a:xfrm>
            <a:off x="0" y="914400"/>
            <a:ext cx="4443413" cy="1003300"/>
          </a:xfrm>
        </p:spPr>
        <p:txBody>
          <a:bodyPr/>
          <a:lstStyle/>
          <a:p>
            <a:r>
              <a:rPr lang="en-US" sz="2800" smtClean="0"/>
              <a:t>2 major parts to the nephron</a:t>
            </a:r>
          </a:p>
        </p:txBody>
      </p:sp>
      <p:grpSp>
        <p:nvGrpSpPr>
          <p:cNvPr id="2" name="Group 5"/>
          <p:cNvGrpSpPr>
            <a:grpSpLocks/>
          </p:cNvGrpSpPr>
          <p:nvPr/>
        </p:nvGrpSpPr>
        <p:grpSpPr bwMode="auto">
          <a:xfrm>
            <a:off x="1295400" y="1905000"/>
            <a:ext cx="3886200" cy="495300"/>
            <a:chOff x="1411" y="1296"/>
            <a:chExt cx="2209" cy="312"/>
          </a:xfrm>
        </p:grpSpPr>
        <p:sp>
          <p:nvSpPr>
            <p:cNvPr id="13321" name="AutoShape 6"/>
            <p:cNvSpPr>
              <a:spLocks noChangeArrowheads="1"/>
            </p:cNvSpPr>
            <p:nvPr/>
          </p:nvSpPr>
          <p:spPr bwMode="auto">
            <a:xfrm>
              <a:off x="3005" y="1296"/>
              <a:ext cx="615" cy="306"/>
            </a:xfrm>
            <a:prstGeom prst="rightArrow">
              <a:avLst>
                <a:gd name="adj1" fmla="val 50000"/>
                <a:gd name="adj2" fmla="val 50245"/>
              </a:avLst>
            </a:prstGeom>
            <a:solidFill>
              <a:srgbClr val="FF0000"/>
            </a:solidFill>
            <a:ln w="38100">
              <a:solidFill>
                <a:schemeClr val="tx1"/>
              </a:solidFill>
              <a:miter lim="800000"/>
              <a:headEnd/>
              <a:tailEnd/>
            </a:ln>
          </p:spPr>
          <p:txBody>
            <a:bodyPr wrap="none" anchor="ctr"/>
            <a:lstStyle/>
            <a:p>
              <a:endParaRPr lang="ar-SA"/>
            </a:p>
          </p:txBody>
        </p:sp>
        <p:sp>
          <p:nvSpPr>
            <p:cNvPr id="13322" name="Text Box 7"/>
            <p:cNvSpPr txBox="1">
              <a:spLocks noChangeArrowheads="1"/>
            </p:cNvSpPr>
            <p:nvPr/>
          </p:nvSpPr>
          <p:spPr bwMode="auto">
            <a:xfrm>
              <a:off x="1411" y="1296"/>
              <a:ext cx="1347" cy="312"/>
            </a:xfrm>
            <a:prstGeom prst="rect">
              <a:avLst/>
            </a:prstGeom>
            <a:solidFill>
              <a:srgbClr val="FFFFFF"/>
            </a:solidFill>
            <a:ln w="38100">
              <a:solidFill>
                <a:schemeClr val="tx1"/>
              </a:solidFill>
              <a:miter lim="800000"/>
              <a:headEnd/>
              <a:tailEnd/>
            </a:ln>
          </p:spPr>
          <p:txBody>
            <a:bodyPr wrap="none">
              <a:spAutoFit/>
            </a:bodyPr>
            <a:lstStyle/>
            <a:p>
              <a:pPr>
                <a:spcBef>
                  <a:spcPct val="0"/>
                </a:spcBef>
                <a:buFontTx/>
                <a:buNone/>
              </a:pPr>
              <a:r>
                <a:rPr kumimoji="0" lang="en-US" sz="2400" b="0">
                  <a:latin typeface="Tahoma" pitchFamily="34" charset="0"/>
                </a:rPr>
                <a:t>Renal Corpuscle</a:t>
              </a:r>
            </a:p>
          </p:txBody>
        </p:sp>
      </p:grpSp>
      <p:grpSp>
        <p:nvGrpSpPr>
          <p:cNvPr id="3" name="Group 8"/>
          <p:cNvGrpSpPr>
            <a:grpSpLocks/>
          </p:cNvGrpSpPr>
          <p:nvPr/>
        </p:nvGrpSpPr>
        <p:grpSpPr bwMode="auto">
          <a:xfrm>
            <a:off x="2438400" y="685800"/>
            <a:ext cx="3581400" cy="5410200"/>
            <a:chOff x="2314" y="672"/>
            <a:chExt cx="2150" cy="2976"/>
          </a:xfrm>
        </p:grpSpPr>
        <p:sp>
          <p:nvSpPr>
            <p:cNvPr id="13319" name="AutoShape 9"/>
            <p:cNvSpPr>
              <a:spLocks/>
            </p:cNvSpPr>
            <p:nvPr/>
          </p:nvSpPr>
          <p:spPr bwMode="auto">
            <a:xfrm>
              <a:off x="3648" y="672"/>
              <a:ext cx="816" cy="2976"/>
            </a:xfrm>
            <a:prstGeom prst="leftBrace">
              <a:avLst>
                <a:gd name="adj1" fmla="val 30392"/>
                <a:gd name="adj2" fmla="val 49597"/>
              </a:avLst>
            </a:prstGeom>
            <a:noFill/>
            <a:ln w="76200">
              <a:solidFill>
                <a:srgbClr val="FF0000"/>
              </a:solidFill>
              <a:round/>
              <a:headEnd/>
              <a:tailEnd/>
            </a:ln>
          </p:spPr>
          <p:txBody>
            <a:bodyPr wrap="none" anchor="ctr"/>
            <a:lstStyle/>
            <a:p>
              <a:endParaRPr lang="ar-SA"/>
            </a:p>
          </p:txBody>
        </p:sp>
        <p:sp>
          <p:nvSpPr>
            <p:cNvPr id="13320" name="Text Box 10"/>
            <p:cNvSpPr txBox="1">
              <a:spLocks noChangeArrowheads="1"/>
            </p:cNvSpPr>
            <p:nvPr/>
          </p:nvSpPr>
          <p:spPr bwMode="auto">
            <a:xfrm>
              <a:off x="2314" y="2044"/>
              <a:ext cx="1213" cy="293"/>
            </a:xfrm>
            <a:prstGeom prst="rect">
              <a:avLst/>
            </a:prstGeom>
            <a:solidFill>
              <a:srgbClr val="FFFFFF"/>
            </a:solidFill>
            <a:ln w="76200">
              <a:solidFill>
                <a:schemeClr val="tx1"/>
              </a:solidFill>
              <a:miter lim="800000"/>
              <a:headEnd/>
              <a:tailEnd/>
            </a:ln>
          </p:spPr>
          <p:txBody>
            <a:bodyPr wrap="none">
              <a:spAutoFit/>
            </a:bodyPr>
            <a:lstStyle/>
            <a:p>
              <a:pPr>
                <a:spcBef>
                  <a:spcPct val="0"/>
                </a:spcBef>
                <a:buFontTx/>
                <a:buNone/>
              </a:pPr>
              <a:r>
                <a:rPr kumimoji="0" lang="en-US" sz="2400" b="0">
                  <a:latin typeface="Tahoma" pitchFamily="34" charset="0"/>
                </a:rPr>
                <a:t>Renal Tubule</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endParaRPr lang="ar-SA" smtClean="0"/>
          </a:p>
        </p:txBody>
      </p:sp>
      <p:sp>
        <p:nvSpPr>
          <p:cNvPr id="28675" name="Content Placeholder 5"/>
          <p:cNvSpPr>
            <a:spLocks noGrp="1"/>
          </p:cNvSpPr>
          <p:nvPr>
            <p:ph sz="quarter" idx="1"/>
          </p:nvPr>
        </p:nvSpPr>
        <p:spPr>
          <a:xfrm>
            <a:off x="457200" y="1219200"/>
            <a:ext cx="8229600" cy="4937125"/>
          </a:xfrm>
        </p:spPr>
        <p:txBody>
          <a:bodyPr/>
          <a:lstStyle/>
          <a:p>
            <a:pPr eaLnBrk="1" hangingPunct="1"/>
            <a:endParaRPr lang="ar-SA" smtClean="0"/>
          </a:p>
        </p:txBody>
      </p:sp>
      <p:pic>
        <p:nvPicPr>
          <p:cNvPr id="28676" name="Picture 2"/>
          <p:cNvPicPr>
            <a:picLocks noChangeAspect="1" noChangeArrowheads="1"/>
          </p:cNvPicPr>
          <p:nvPr/>
        </p:nvPicPr>
        <p:blipFill>
          <a:blip r:embed="rId2"/>
          <a:srcRect/>
          <a:stretch>
            <a:fillRect/>
          </a:stretch>
        </p:blipFill>
        <p:spPr bwMode="auto">
          <a:xfrm>
            <a:off x="500034" y="142852"/>
            <a:ext cx="8215370" cy="657229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2594"/>
          </a:xfrm>
        </p:spPr>
        <p:txBody>
          <a:bodyPr>
            <a:normAutofit fontScale="90000"/>
          </a:bodyPr>
          <a:lstStyle/>
          <a:p>
            <a:pPr algn="l"/>
            <a:r>
              <a:rPr lang="en-US" dirty="0" smtClean="0"/>
              <a:t>Kidney</a:t>
            </a:r>
            <a:endParaRPr lang="ar-SA" dirty="0"/>
          </a:p>
        </p:txBody>
      </p:sp>
      <p:sp>
        <p:nvSpPr>
          <p:cNvPr id="3" name="عنصر نائب للمحتوى 2"/>
          <p:cNvSpPr>
            <a:spLocks noGrp="1"/>
          </p:cNvSpPr>
          <p:nvPr>
            <p:ph idx="1"/>
          </p:nvPr>
        </p:nvSpPr>
        <p:spPr>
          <a:xfrm>
            <a:off x="285720" y="785794"/>
            <a:ext cx="8643998" cy="5786478"/>
          </a:xfrm>
        </p:spPr>
        <p:txBody>
          <a:bodyPr>
            <a:normAutofit lnSpcReduction="10000"/>
          </a:bodyPr>
          <a:lstStyle/>
          <a:p>
            <a:pPr algn="just">
              <a:buNone/>
            </a:pPr>
            <a:r>
              <a:rPr lang="en-US" dirty="0" smtClean="0"/>
              <a:t>_Is bean shaped organ covered by dense irregular           </a:t>
            </a:r>
            <a:endParaRPr lang="ar-IQ" dirty="0" smtClean="0"/>
          </a:p>
          <a:p>
            <a:pPr algn="just" rtl="0">
              <a:buNone/>
            </a:pPr>
            <a:r>
              <a:rPr lang="en-US" dirty="0" smtClean="0"/>
              <a:t>collage nous connective tissue capsule.</a:t>
            </a:r>
          </a:p>
          <a:p>
            <a:pPr algn="just" rtl="0">
              <a:buNone/>
            </a:pPr>
            <a:r>
              <a:rPr lang="en-US" dirty="0" smtClean="0"/>
              <a:t>_Has a convex border&amp;a medial concave border</a:t>
            </a:r>
          </a:p>
          <a:p>
            <a:pPr algn="just" rtl="0">
              <a:buNone/>
            </a:pPr>
            <a:r>
              <a:rPr lang="en-US" dirty="0" smtClean="0"/>
              <a:t>have hilum, where the arteries enter, ureter&amp; veins</a:t>
            </a:r>
          </a:p>
          <a:p>
            <a:pPr algn="just" rtl="0">
              <a:buNone/>
            </a:pPr>
            <a:r>
              <a:rPr lang="en-US" dirty="0" smtClean="0"/>
              <a:t>leave the kidney.</a:t>
            </a:r>
          </a:p>
          <a:p>
            <a:pPr algn="just" rtl="0">
              <a:buNone/>
            </a:pPr>
            <a:r>
              <a:rPr lang="en-US" dirty="0" smtClean="0"/>
              <a:t>_The upper part of ureter is expanded to form</a:t>
            </a:r>
          </a:p>
          <a:p>
            <a:pPr algn="just" rtl="0">
              <a:buNone/>
            </a:pPr>
            <a:r>
              <a:rPr lang="en-US" dirty="0" smtClean="0"/>
              <a:t>renal pelvis that branches to several large cup-  shaped structure about (2-3) in number (major  calyces), and smaller calyces (8-10) (minor calyces).           </a:t>
            </a:r>
            <a:endParaRPr lang="ar-S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V="1">
            <a:off x="457200" y="214290"/>
            <a:ext cx="8229600" cy="60348"/>
          </a:xfrm>
        </p:spPr>
        <p:txBody>
          <a:bodyPr>
            <a:normAutofit fontScale="90000"/>
          </a:bodyPr>
          <a:lstStyle/>
          <a:p>
            <a:endParaRPr lang="ar-SA" dirty="0"/>
          </a:p>
        </p:txBody>
      </p:sp>
      <p:sp>
        <p:nvSpPr>
          <p:cNvPr id="3" name="عنصر نائب للمحتوى 2"/>
          <p:cNvSpPr>
            <a:spLocks noGrp="1"/>
          </p:cNvSpPr>
          <p:nvPr>
            <p:ph idx="1"/>
          </p:nvPr>
        </p:nvSpPr>
        <p:spPr>
          <a:xfrm>
            <a:off x="214282" y="357166"/>
            <a:ext cx="8643998" cy="6215106"/>
          </a:xfrm>
        </p:spPr>
        <p:txBody>
          <a:bodyPr>
            <a:normAutofit lnSpcReduction="10000"/>
          </a:bodyPr>
          <a:lstStyle/>
          <a:p>
            <a:pPr algn="l">
              <a:buNone/>
            </a:pPr>
            <a:r>
              <a:rPr lang="en-US" sz="2800" dirty="0" smtClean="0"/>
              <a:t>Each kidney is divided in to :</a:t>
            </a:r>
          </a:p>
          <a:p>
            <a:pPr algn="l">
              <a:buNone/>
            </a:pPr>
            <a:r>
              <a:rPr lang="en-US" sz="2800" dirty="0" smtClean="0"/>
              <a:t>_Outer cortex</a:t>
            </a:r>
          </a:p>
          <a:p>
            <a:pPr algn="just" rtl="0">
              <a:buNone/>
            </a:pPr>
            <a:r>
              <a:rPr lang="en-US" sz="2800" dirty="0" smtClean="0"/>
              <a:t>_Inner medulla :which is composed of 10-12 renal</a:t>
            </a:r>
          </a:p>
          <a:p>
            <a:pPr algn="l">
              <a:buNone/>
            </a:pPr>
            <a:r>
              <a:rPr lang="en-US" sz="2800" dirty="0" smtClean="0"/>
              <a:t>pyramids, the base of pyramid is toward the   cortex as   (medullar rays).                                                                      </a:t>
            </a:r>
          </a:p>
          <a:p>
            <a:pPr algn="l">
              <a:buNone/>
            </a:pPr>
            <a:r>
              <a:rPr lang="en-US" sz="2800" dirty="0" smtClean="0"/>
              <a:t>_Functions of kidney :</a:t>
            </a:r>
          </a:p>
          <a:p>
            <a:pPr algn="l">
              <a:buNone/>
            </a:pPr>
            <a:r>
              <a:rPr lang="en-US" sz="2800" dirty="0" smtClean="0"/>
              <a:t>1-Regulattion of blood ionic composition, regulate of blood ph, regulation of blood volume, regulation of  blood pressure.                                                                        </a:t>
            </a:r>
          </a:p>
          <a:p>
            <a:pPr algn="l">
              <a:buNone/>
            </a:pPr>
            <a:r>
              <a:rPr lang="en-US" sz="2800" dirty="0" smtClean="0"/>
              <a:t>2-Maintenance of blood osmolarity.</a:t>
            </a:r>
          </a:p>
          <a:p>
            <a:pPr algn="l">
              <a:buNone/>
            </a:pPr>
            <a:r>
              <a:rPr lang="en-US" sz="2800" dirty="0" smtClean="0"/>
              <a:t>3-Production of hormones erythropoietin.</a:t>
            </a:r>
          </a:p>
          <a:p>
            <a:pPr algn="l">
              <a:buNone/>
            </a:pPr>
            <a:r>
              <a:rPr lang="en-US" sz="2800" dirty="0" smtClean="0"/>
              <a:t>4-Excretion of waste products.                                        </a:t>
            </a:r>
            <a:endParaRPr lang="ar-SA"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2594"/>
          </a:xfrm>
        </p:spPr>
        <p:txBody>
          <a:bodyPr>
            <a:normAutofit fontScale="90000"/>
          </a:bodyPr>
          <a:lstStyle/>
          <a:p>
            <a:pPr algn="l"/>
            <a:r>
              <a:rPr lang="en-US" dirty="0" smtClean="0"/>
              <a:t>Uriniferous tubules</a:t>
            </a:r>
            <a:endParaRPr lang="ar-SA" dirty="0"/>
          </a:p>
        </p:txBody>
      </p:sp>
      <p:sp>
        <p:nvSpPr>
          <p:cNvPr id="3" name="عنصر نائب للمحتوى 2"/>
          <p:cNvSpPr>
            <a:spLocks noGrp="1"/>
          </p:cNvSpPr>
          <p:nvPr>
            <p:ph idx="1"/>
          </p:nvPr>
        </p:nvSpPr>
        <p:spPr>
          <a:xfrm>
            <a:off x="214282" y="785794"/>
            <a:ext cx="8786874" cy="5857916"/>
          </a:xfrm>
        </p:spPr>
        <p:txBody>
          <a:bodyPr/>
          <a:lstStyle/>
          <a:p>
            <a:pPr algn="l">
              <a:buNone/>
            </a:pPr>
            <a:r>
              <a:rPr lang="en-US" sz="2800" dirty="0" smtClean="0"/>
              <a:t>Is composed of :</a:t>
            </a:r>
          </a:p>
          <a:p>
            <a:pPr algn="l">
              <a:buNone/>
            </a:pPr>
            <a:r>
              <a:rPr lang="en-US" sz="2800" dirty="0" smtClean="0"/>
              <a:t>1- Nephron</a:t>
            </a:r>
          </a:p>
          <a:p>
            <a:pPr algn="l">
              <a:buNone/>
            </a:pPr>
            <a:r>
              <a:rPr lang="en-US" sz="2800" dirty="0" smtClean="0"/>
              <a:t>2-Collecting tubules and duct</a:t>
            </a:r>
          </a:p>
          <a:p>
            <a:pPr algn="l">
              <a:buNone/>
            </a:pPr>
            <a:r>
              <a:rPr lang="en-US" sz="2800" dirty="0" smtClean="0"/>
              <a:t>_Nephron</a:t>
            </a:r>
          </a:p>
          <a:p>
            <a:pPr algn="just" rtl="0">
              <a:buNone/>
            </a:pPr>
            <a:r>
              <a:rPr lang="en-US" sz="2800" dirty="0" smtClean="0"/>
              <a:t>Basic structural and functional unit of kidney, about (30-40 mm) long, (1-4) million in each kidney, has six morphologically distinct segments:</a:t>
            </a:r>
          </a:p>
          <a:p>
            <a:pPr algn="l">
              <a:buNone/>
            </a:pPr>
            <a:r>
              <a:rPr lang="en-US" sz="2800" dirty="0" smtClean="0"/>
              <a:t>_Glomerulus (Renal corpuscles).</a:t>
            </a:r>
          </a:p>
          <a:p>
            <a:pPr algn="just" rtl="0">
              <a:buNone/>
            </a:pPr>
            <a:r>
              <a:rPr lang="en-US" sz="2800" dirty="0" smtClean="0"/>
              <a:t>_Convoluted portion, straight portion of proximal  tubules. </a:t>
            </a:r>
          </a:p>
          <a:p>
            <a:pPr algn="just" rtl="0">
              <a:buNone/>
            </a:pPr>
            <a:r>
              <a:rPr lang="en-US" sz="2800" dirty="0" smtClean="0"/>
              <a:t>_Convoluted portion, straight portion of distal tubules.</a:t>
            </a:r>
          </a:p>
          <a:p>
            <a:pPr algn="just" rtl="0">
              <a:buNone/>
            </a:pPr>
            <a:r>
              <a:rPr lang="en-US" sz="2800" dirty="0" smtClean="0"/>
              <a:t>_Thin &amp;Thick segments (Henles loop).</a:t>
            </a:r>
          </a:p>
          <a:p>
            <a:pPr algn="just" rtl="0">
              <a:buNone/>
            </a:pPr>
            <a:endParaRPr lang="en-US" sz="2400" dirty="0" smtClean="0"/>
          </a:p>
          <a:p>
            <a:pPr algn="just" rtl="0">
              <a:buNone/>
            </a:pPr>
            <a:endParaRPr lang="en-US" dirty="0" smtClean="0"/>
          </a:p>
          <a:p>
            <a:pPr algn="just">
              <a:buNone/>
            </a:pPr>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42852"/>
          </a:xfrm>
        </p:spPr>
        <p:txBody>
          <a:bodyPr>
            <a:normAutofit fontScale="90000"/>
          </a:bodyPr>
          <a:lstStyle/>
          <a:p>
            <a:endParaRPr lang="ar-SA" dirty="0"/>
          </a:p>
        </p:txBody>
      </p:sp>
      <p:sp>
        <p:nvSpPr>
          <p:cNvPr id="3" name="عنصر نائب للمحتوى 2"/>
          <p:cNvSpPr>
            <a:spLocks noGrp="1"/>
          </p:cNvSpPr>
          <p:nvPr>
            <p:ph idx="1"/>
          </p:nvPr>
        </p:nvSpPr>
        <p:spPr>
          <a:xfrm>
            <a:off x="214282" y="214290"/>
            <a:ext cx="8786874" cy="6429420"/>
          </a:xfrm>
        </p:spPr>
        <p:txBody>
          <a:bodyPr>
            <a:normAutofit lnSpcReduction="10000"/>
          </a:bodyPr>
          <a:lstStyle/>
          <a:p>
            <a:pPr algn="just" rtl="0">
              <a:buNone/>
            </a:pPr>
            <a:endParaRPr lang="en-US" dirty="0" smtClean="0"/>
          </a:p>
          <a:p>
            <a:pPr algn="just" rtl="0">
              <a:buNone/>
            </a:pPr>
            <a:r>
              <a:rPr lang="en-US" dirty="0" smtClean="0"/>
              <a:t>Note-</a:t>
            </a:r>
            <a:r>
              <a:rPr lang="en-US" sz="2800" dirty="0" smtClean="0"/>
              <a:t>the proximal and distal convoluted tubules are located in the cortex, the straight portion of proximal and distal tubules &amp;the thick, thin segments make a loop    that  extend in to the medulla called loop of henles.                  </a:t>
            </a:r>
          </a:p>
          <a:p>
            <a:pPr algn="l">
              <a:buNone/>
            </a:pPr>
            <a:r>
              <a:rPr lang="en-US" sz="2800" dirty="0" smtClean="0"/>
              <a:t>_Renal corpuscle :composed of:</a:t>
            </a:r>
          </a:p>
          <a:p>
            <a:pPr algn="just" rtl="0">
              <a:buNone/>
            </a:pPr>
            <a:r>
              <a:rPr lang="en-US" sz="2800" dirty="0" smtClean="0"/>
              <a:t>A-Glomerulus- a network of blood capillaries (fenestrated) about (10-20) capillaries loop surrounded by Bowman's      capsule.                                                                                             </a:t>
            </a:r>
          </a:p>
          <a:p>
            <a:pPr algn="just" rtl="0">
              <a:buNone/>
            </a:pPr>
            <a:r>
              <a:rPr lang="en-US" sz="2800" dirty="0" smtClean="0"/>
              <a:t>B-</a:t>
            </a:r>
            <a:r>
              <a:rPr lang="en-US" sz="2800" dirty="0" err="1" smtClean="0"/>
              <a:t>Bowmans</a:t>
            </a:r>
            <a:r>
              <a:rPr lang="en-US" sz="2800" dirty="0" smtClean="0"/>
              <a:t> capsule-enclosed the glomerulus. It has two     layers:  </a:t>
            </a:r>
          </a:p>
          <a:p>
            <a:pPr algn="l">
              <a:buNone/>
            </a:pPr>
            <a:r>
              <a:rPr lang="en-US" sz="2800" dirty="0" smtClean="0"/>
              <a:t>*Parietal layer formed by simple squamous epithelium.</a:t>
            </a:r>
          </a:p>
          <a:p>
            <a:pPr algn="l">
              <a:buNone/>
            </a:pPr>
            <a:r>
              <a:rPr lang="en-US" sz="2800" dirty="0" smtClean="0"/>
              <a:t>*Visceral layer the podocytes.                                                                                          </a:t>
            </a:r>
            <a:endParaRPr lang="ar-S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5718"/>
            <a:ext cx="8229600" cy="45719"/>
          </a:xfrm>
        </p:spPr>
        <p:txBody>
          <a:bodyPr>
            <a:normAutofit fontScale="90000"/>
          </a:bodyPr>
          <a:lstStyle/>
          <a:p>
            <a:endParaRPr lang="ar-SA" dirty="0"/>
          </a:p>
        </p:txBody>
      </p:sp>
      <p:sp>
        <p:nvSpPr>
          <p:cNvPr id="3" name="عنصر نائب للمحتوى 2"/>
          <p:cNvSpPr>
            <a:spLocks noGrp="1"/>
          </p:cNvSpPr>
          <p:nvPr>
            <p:ph idx="1"/>
          </p:nvPr>
        </p:nvSpPr>
        <p:spPr>
          <a:xfrm>
            <a:off x="214282" y="142852"/>
            <a:ext cx="8715436" cy="6500858"/>
          </a:xfrm>
        </p:spPr>
        <p:txBody>
          <a:bodyPr>
            <a:normAutofit fontScale="92500" lnSpcReduction="10000"/>
          </a:bodyPr>
          <a:lstStyle/>
          <a:p>
            <a:pPr algn="l">
              <a:buNone/>
            </a:pPr>
            <a:r>
              <a:rPr lang="en-US" dirty="0" smtClean="0"/>
              <a:t>_Podocytes</a:t>
            </a:r>
          </a:p>
          <a:p>
            <a:pPr algn="just" rtl="0">
              <a:buNone/>
            </a:pPr>
            <a:r>
              <a:rPr lang="en-US" sz="2800" dirty="0" smtClean="0"/>
              <a:t>*Are modified cells with multiple processes and pedicles.</a:t>
            </a:r>
          </a:p>
          <a:p>
            <a:pPr algn="just" rtl="0">
              <a:buNone/>
            </a:pPr>
            <a:r>
              <a:rPr lang="en-US" sz="2800" dirty="0" smtClean="0"/>
              <a:t>*Their processes and pedicles surround the glomerular  capillaries.                                                                                           </a:t>
            </a:r>
          </a:p>
          <a:p>
            <a:pPr algn="just" rtl="0">
              <a:buNone/>
            </a:pPr>
            <a:r>
              <a:rPr lang="en-US" sz="2800" dirty="0" smtClean="0"/>
              <a:t>*The spaces between adjacent pedicles, called the  filtration</a:t>
            </a:r>
          </a:p>
          <a:p>
            <a:pPr algn="just" rtl="0">
              <a:buNone/>
            </a:pPr>
            <a:r>
              <a:rPr lang="en-US" sz="2800" dirty="0" smtClean="0"/>
              <a:t>slits.          </a:t>
            </a:r>
          </a:p>
          <a:p>
            <a:pPr algn="just">
              <a:buNone/>
            </a:pPr>
            <a:r>
              <a:rPr lang="en-US" sz="2800" dirty="0" smtClean="0"/>
              <a:t>*The pedicels interdigitate with each other and attach to the basal lamina of capillary endothelium.                                        </a:t>
            </a:r>
          </a:p>
          <a:p>
            <a:pPr algn="l">
              <a:buNone/>
            </a:pPr>
            <a:r>
              <a:rPr lang="en-US" sz="2800" dirty="0" smtClean="0"/>
              <a:t>_Function of podocytes:</a:t>
            </a:r>
          </a:p>
          <a:p>
            <a:pPr algn="just" rtl="0">
              <a:buNone/>
            </a:pPr>
            <a:r>
              <a:rPr lang="en-US" sz="2800" dirty="0" smtClean="0"/>
              <a:t>-Mechanical support; they act to prevent the rupture of the glomerular capillaries due to blood pressure and at the same                    time allow filtration to proceed.</a:t>
            </a:r>
          </a:p>
          <a:p>
            <a:pPr algn="just">
              <a:buNone/>
            </a:pPr>
            <a:r>
              <a:rPr lang="en-US" sz="2800" dirty="0" smtClean="0"/>
              <a:t>-The secondary processes support the hydrostatic pressure exerted on the basement membrane filtration.                         </a:t>
            </a:r>
            <a:endParaRPr lang="ar-SA"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42852"/>
          </a:xfrm>
        </p:spPr>
        <p:txBody>
          <a:bodyPr>
            <a:normAutofit fontScale="90000"/>
          </a:bodyPr>
          <a:lstStyle/>
          <a:p>
            <a:endParaRPr lang="ar-SA" dirty="0"/>
          </a:p>
        </p:txBody>
      </p:sp>
      <p:sp>
        <p:nvSpPr>
          <p:cNvPr id="3" name="عنصر نائب للمحتوى 2"/>
          <p:cNvSpPr>
            <a:spLocks noGrp="1"/>
          </p:cNvSpPr>
          <p:nvPr>
            <p:ph idx="1"/>
          </p:nvPr>
        </p:nvSpPr>
        <p:spPr>
          <a:xfrm>
            <a:off x="214282" y="857232"/>
            <a:ext cx="8715436" cy="5857916"/>
          </a:xfrm>
        </p:spPr>
        <p:txBody>
          <a:bodyPr>
            <a:normAutofit fontScale="25000" lnSpcReduction="20000"/>
          </a:bodyPr>
          <a:lstStyle/>
          <a:p>
            <a:pPr algn="l">
              <a:buNone/>
            </a:pPr>
            <a:r>
              <a:rPr lang="en-US" sz="8600" dirty="0" smtClean="0"/>
              <a:t>-The epithelium covering each capillary is the glomerula epithelium and that lining the opposing wall is known  as capsular epithelium.                                                                                                  </a:t>
            </a:r>
          </a:p>
          <a:p>
            <a:pPr algn="just">
              <a:buNone/>
            </a:pPr>
            <a:r>
              <a:rPr lang="en-US" sz="8600" dirty="0" smtClean="0"/>
              <a:t>-Bowman's space is the space between capillaries and capsular.                                                                                    </a:t>
            </a:r>
          </a:p>
          <a:p>
            <a:pPr algn="just" rtl="0">
              <a:buNone/>
            </a:pPr>
            <a:r>
              <a:rPr lang="en-US" sz="8600" dirty="0" smtClean="0"/>
              <a:t>-Vascular pole represent the region of the renal corpuscle where the efferent and afferent arterioles are located for composed of glomerulues.                                                                                                          </a:t>
            </a:r>
            <a:r>
              <a:rPr lang="ar-IQ" sz="8600" dirty="0" smtClean="0"/>
              <a:t>  </a:t>
            </a:r>
            <a:r>
              <a:rPr lang="en-US" sz="8600" dirty="0" smtClean="0"/>
              <a:t>  </a:t>
            </a:r>
          </a:p>
          <a:p>
            <a:pPr algn="just">
              <a:buNone/>
            </a:pPr>
            <a:r>
              <a:rPr lang="en-US" sz="8600" dirty="0" smtClean="0"/>
              <a:t>-Urinary pole opposite the vascular pole located where the capsular epithelium is continues with the cub dial epithelium of the proximal convoluted tubule.                                                                             </a:t>
            </a:r>
          </a:p>
          <a:p>
            <a:pPr algn="l">
              <a:buNone/>
            </a:pPr>
            <a:endParaRPr lang="en-US" sz="8600" dirty="0" smtClean="0"/>
          </a:p>
          <a:p>
            <a:pPr algn="just">
              <a:buNone/>
            </a:pPr>
            <a:r>
              <a:rPr lang="en-US" sz="8600" dirty="0" smtClean="0"/>
              <a:t>-The glomerular capillaries are situated between two arterioles (afferent &amp;efferent) , however</a:t>
            </a:r>
            <a:r>
              <a:rPr lang="en-US" sz="4800" dirty="0" smtClean="0"/>
              <a:t>,                                                                         </a:t>
            </a:r>
            <a:r>
              <a:rPr lang="en-US" sz="4500" dirty="0" smtClean="0"/>
              <a:t>                                                                   </a:t>
            </a:r>
          </a:p>
          <a:p>
            <a:pPr algn="l">
              <a:buNone/>
            </a:pPr>
            <a:endParaRPr lang="en-US" sz="2800" dirty="0" smtClean="0"/>
          </a:p>
          <a:p>
            <a:pPr algn="l">
              <a:buNone/>
            </a:pPr>
            <a:r>
              <a:rPr lang="en-US" sz="2800" dirty="0" smtClean="0"/>
              <a:t> </a:t>
            </a:r>
            <a:endParaRPr lang="ar-SA"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5719"/>
          </a:xfrm>
        </p:spPr>
        <p:txBody>
          <a:bodyPr>
            <a:normAutofit fontScale="90000"/>
          </a:bodyPr>
          <a:lstStyle/>
          <a:p>
            <a:endParaRPr lang="ar-SA" dirty="0"/>
          </a:p>
        </p:txBody>
      </p:sp>
      <p:sp>
        <p:nvSpPr>
          <p:cNvPr id="3" name="عنصر نائب للمحتوى 2"/>
          <p:cNvSpPr>
            <a:spLocks noGrp="1"/>
          </p:cNvSpPr>
          <p:nvPr>
            <p:ph idx="1"/>
          </p:nvPr>
        </p:nvSpPr>
        <p:spPr>
          <a:xfrm>
            <a:off x="285720" y="1071546"/>
            <a:ext cx="8643998" cy="5572164"/>
          </a:xfrm>
        </p:spPr>
        <p:txBody>
          <a:bodyPr/>
          <a:lstStyle/>
          <a:p>
            <a:pPr algn="just">
              <a:buNone/>
            </a:pPr>
            <a:r>
              <a:rPr lang="en-US" sz="2800" dirty="0" smtClean="0"/>
              <a:t>blood through the capillaries it is under considerable pressure, and a clear fluid, the blood ultra filtrate, filter through the glomerular vessels walls and the glomerular epithelium in to capsular space,  urine is formed from the blood ultra filtrate as flow through the various nephron segments.                                                      </a:t>
            </a:r>
          </a:p>
          <a:p>
            <a:pPr algn="just">
              <a:buNone/>
            </a:pPr>
            <a:r>
              <a:rPr lang="en-US" sz="2800" dirty="0" smtClean="0"/>
              <a:t>-Capsular epithelium is typical simple squamous epithelium, it become cuboidal at the urinary pole.                                                  </a:t>
            </a:r>
          </a:p>
          <a:p>
            <a:pPr algn="l">
              <a:buNone/>
            </a:pPr>
            <a:endParaRPr lang="ar-S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2594"/>
          </a:xfrm>
        </p:spPr>
        <p:txBody>
          <a:bodyPr>
            <a:normAutofit fontScale="90000"/>
          </a:bodyPr>
          <a:lstStyle/>
          <a:p>
            <a:pPr algn="l"/>
            <a:r>
              <a:rPr lang="en-US" dirty="0" smtClean="0"/>
              <a:t>_Proximal tubules</a:t>
            </a:r>
            <a:endParaRPr lang="ar-SA" dirty="0"/>
          </a:p>
        </p:txBody>
      </p:sp>
      <p:sp>
        <p:nvSpPr>
          <p:cNvPr id="3" name="عنصر نائب للمحتوى 2"/>
          <p:cNvSpPr>
            <a:spLocks noGrp="1"/>
          </p:cNvSpPr>
          <p:nvPr>
            <p:ph idx="1"/>
          </p:nvPr>
        </p:nvSpPr>
        <p:spPr>
          <a:xfrm>
            <a:off x="214282" y="857232"/>
            <a:ext cx="8786874" cy="5786478"/>
          </a:xfrm>
        </p:spPr>
        <p:txBody>
          <a:bodyPr>
            <a:normAutofit fontScale="92500" lnSpcReduction="20000"/>
          </a:bodyPr>
          <a:lstStyle/>
          <a:p>
            <a:pPr algn="l">
              <a:buNone/>
            </a:pPr>
            <a:r>
              <a:rPr lang="en-US" sz="2800" dirty="0" smtClean="0"/>
              <a:t>Has two segments :</a:t>
            </a:r>
          </a:p>
          <a:p>
            <a:pPr algn="l">
              <a:buNone/>
            </a:pPr>
            <a:r>
              <a:rPr lang="en-US" sz="2800" dirty="0" smtClean="0"/>
              <a:t>1-Convoluted part, which makes several loops in the cortex near the renal corpuscles.</a:t>
            </a:r>
          </a:p>
          <a:p>
            <a:pPr algn="just" rtl="0">
              <a:buNone/>
            </a:pPr>
            <a:r>
              <a:rPr lang="en-US" sz="2800" dirty="0" smtClean="0"/>
              <a:t>2-Straight portion, extending in to the outer zone of the  medulla.                                                                                                </a:t>
            </a:r>
          </a:p>
          <a:p>
            <a:pPr algn="l">
              <a:buNone/>
            </a:pPr>
            <a:r>
              <a:rPr lang="en-US" sz="2800" dirty="0" smtClean="0"/>
              <a:t>_Histological features:                                                                           </a:t>
            </a:r>
          </a:p>
          <a:p>
            <a:pPr algn="just">
              <a:buNone/>
            </a:pPr>
            <a:r>
              <a:rPr lang="en-US" sz="2800" dirty="0" smtClean="0"/>
              <a:t>-are lined by high cuboidal epithelium cells that have rounded nucleus centrally located.                                                                </a:t>
            </a:r>
          </a:p>
          <a:p>
            <a:pPr algn="just" rtl="0">
              <a:buNone/>
            </a:pPr>
            <a:r>
              <a:rPr lang="en-US" sz="2800" dirty="0" smtClean="0"/>
              <a:t>-The apical surface there is microvilli (brush border) required for reabsorption.                                                                                       </a:t>
            </a:r>
          </a:p>
          <a:p>
            <a:pPr algn="just">
              <a:buNone/>
            </a:pPr>
            <a:r>
              <a:rPr lang="en-US" sz="2800" dirty="0" smtClean="0"/>
              <a:t>-more acidophilic than those other parts of nephron, the cytoplasm appears striated due to elongated mitochondria.                                                         </a:t>
            </a:r>
            <a:endParaRPr lang="ar-SA"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394</TotalTime>
  <Words>1031</Words>
  <PresentationFormat>عرض على الشاشة (3:4)‏</PresentationFormat>
  <Paragraphs>95</Paragraphs>
  <Slides>16</Slides>
  <Notes>0</Notes>
  <HiddenSlides>0</HiddenSlides>
  <MMClips>0</MMClips>
  <ScaleCrop>false</ScaleCrop>
  <HeadingPairs>
    <vt:vector size="4" baseType="variant">
      <vt:variant>
        <vt:lpstr>سمة</vt:lpstr>
      </vt:variant>
      <vt:variant>
        <vt:i4>1</vt:i4>
      </vt:variant>
      <vt:variant>
        <vt:lpstr>عناوين الشرائح</vt:lpstr>
      </vt:variant>
      <vt:variant>
        <vt:i4>16</vt:i4>
      </vt:variant>
    </vt:vector>
  </HeadingPairs>
  <TitlesOfParts>
    <vt:vector size="17" baseType="lpstr">
      <vt:lpstr>انقلاب</vt:lpstr>
      <vt:lpstr>Urinary System</vt:lpstr>
      <vt:lpstr>Kidney</vt:lpstr>
      <vt:lpstr>الشريحة 3</vt:lpstr>
      <vt:lpstr>Uriniferous tubules</vt:lpstr>
      <vt:lpstr>الشريحة 5</vt:lpstr>
      <vt:lpstr>الشريحة 6</vt:lpstr>
      <vt:lpstr>الشريحة 7</vt:lpstr>
      <vt:lpstr>الشريحة 8</vt:lpstr>
      <vt:lpstr>_Proximal tubules</vt:lpstr>
      <vt:lpstr>الشريحة 10</vt:lpstr>
      <vt:lpstr>_Loops of henle</vt:lpstr>
      <vt:lpstr>Kidney - Internal Gross Anatomy</vt:lpstr>
      <vt:lpstr>Histology </vt:lpstr>
      <vt:lpstr>Kidney - Internal Micro Anatomy</vt:lpstr>
      <vt:lpstr>Nephron</vt:lpstr>
      <vt:lpstr>الشريحة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System</dc:title>
  <dc:creator>faten</dc:creator>
  <cp:lastModifiedBy>faten</cp:lastModifiedBy>
  <cp:revision>51</cp:revision>
  <dcterms:created xsi:type="dcterms:W3CDTF">2014-10-29T09:24:50Z</dcterms:created>
  <dcterms:modified xsi:type="dcterms:W3CDTF">2014-11-07T19:02:22Z</dcterms:modified>
</cp:coreProperties>
</file>